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9" r:id="rId4"/>
    <p:sldId id="261" r:id="rId5"/>
    <p:sldId id="260" r:id="rId6"/>
    <p:sldId id="258" r:id="rId7"/>
    <p:sldId id="262" r:id="rId8"/>
    <p:sldId id="263" r:id="rId9"/>
    <p:sldId id="264" r:id="rId10"/>
    <p:sldId id="265" r:id="rId11"/>
    <p:sldId id="266" r:id="rId12"/>
    <p:sldId id="267" r:id="rId13"/>
    <p:sldId id="269" r:id="rId14"/>
    <p:sldId id="271" r:id="rId15"/>
    <p:sldId id="270" r:id="rId16"/>
    <p:sldId id="268"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p:scale>
          <a:sx n="44" d="100"/>
          <a:sy n="44" d="100"/>
        </p:scale>
        <p:origin x="936" y="6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783DCF27-12DD-4F73-8073-27139894902D}" type="datetimeFigureOut">
              <a:rPr lang="en-US" smtClean="0"/>
              <a:t>11/1/2018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805D5A-423D-456B-93B2-BFB0D2BA20C6}" type="slidenum">
              <a:rPr lang="en-US" smtClean="0"/>
              <a:t>‹#›</a:t>
            </a:fld>
            <a:endParaRPr lang="en-US"/>
          </a:p>
        </p:txBody>
      </p:sp>
    </p:spTree>
    <p:extLst>
      <p:ext uri="{BB962C8B-B14F-4D97-AF65-F5344CB8AC3E}">
        <p14:creationId xmlns:p14="http://schemas.microsoft.com/office/powerpoint/2010/main" val="31215819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83DCF27-12DD-4F73-8073-27139894902D}" type="datetimeFigureOut">
              <a:rPr lang="en-US" smtClean="0"/>
              <a:t>11/1/2018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805D5A-423D-456B-93B2-BFB0D2BA20C6}" type="slidenum">
              <a:rPr lang="en-US" smtClean="0"/>
              <a:t>‹#›</a:t>
            </a:fld>
            <a:endParaRPr lang="en-US"/>
          </a:p>
        </p:txBody>
      </p:sp>
    </p:spTree>
    <p:extLst>
      <p:ext uri="{BB962C8B-B14F-4D97-AF65-F5344CB8AC3E}">
        <p14:creationId xmlns:p14="http://schemas.microsoft.com/office/powerpoint/2010/main" val="3868563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83DCF27-12DD-4F73-8073-27139894902D}" type="datetimeFigureOut">
              <a:rPr lang="en-US" smtClean="0"/>
              <a:t>11/1/2018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805D5A-423D-456B-93B2-BFB0D2BA20C6}" type="slidenum">
              <a:rPr lang="en-US" smtClean="0"/>
              <a:t>‹#›</a:t>
            </a:fld>
            <a:endParaRPr lang="en-US"/>
          </a:p>
        </p:txBody>
      </p:sp>
    </p:spTree>
    <p:extLst>
      <p:ext uri="{BB962C8B-B14F-4D97-AF65-F5344CB8AC3E}">
        <p14:creationId xmlns:p14="http://schemas.microsoft.com/office/powerpoint/2010/main" val="16176586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83DCF27-12DD-4F73-8073-27139894902D}" type="datetimeFigureOut">
              <a:rPr lang="en-US" smtClean="0"/>
              <a:t>11/1/2018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805D5A-423D-456B-93B2-BFB0D2BA20C6}" type="slidenum">
              <a:rPr lang="en-US" smtClean="0"/>
              <a:t>‹#›</a:t>
            </a:fld>
            <a:endParaRPr lang="en-US"/>
          </a:p>
        </p:txBody>
      </p:sp>
    </p:spTree>
    <p:extLst>
      <p:ext uri="{BB962C8B-B14F-4D97-AF65-F5344CB8AC3E}">
        <p14:creationId xmlns:p14="http://schemas.microsoft.com/office/powerpoint/2010/main" val="25954197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83DCF27-12DD-4F73-8073-27139894902D}" type="datetimeFigureOut">
              <a:rPr lang="en-US" smtClean="0"/>
              <a:t>11/1/2018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805D5A-423D-456B-93B2-BFB0D2BA20C6}" type="slidenum">
              <a:rPr lang="en-US" smtClean="0"/>
              <a:t>‹#›</a:t>
            </a:fld>
            <a:endParaRPr lang="en-US"/>
          </a:p>
        </p:txBody>
      </p:sp>
    </p:spTree>
    <p:extLst>
      <p:ext uri="{BB962C8B-B14F-4D97-AF65-F5344CB8AC3E}">
        <p14:creationId xmlns:p14="http://schemas.microsoft.com/office/powerpoint/2010/main" val="40118560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783DCF27-12DD-4F73-8073-27139894902D}" type="datetimeFigureOut">
              <a:rPr lang="en-US" smtClean="0"/>
              <a:t>11/1/2018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805D5A-423D-456B-93B2-BFB0D2BA20C6}" type="slidenum">
              <a:rPr lang="en-US" smtClean="0"/>
              <a:t>‹#›</a:t>
            </a:fld>
            <a:endParaRPr lang="en-US"/>
          </a:p>
        </p:txBody>
      </p:sp>
    </p:spTree>
    <p:extLst>
      <p:ext uri="{BB962C8B-B14F-4D97-AF65-F5344CB8AC3E}">
        <p14:creationId xmlns:p14="http://schemas.microsoft.com/office/powerpoint/2010/main" val="30547856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783DCF27-12DD-4F73-8073-27139894902D}" type="datetimeFigureOut">
              <a:rPr lang="en-US" smtClean="0"/>
              <a:t>11/1/2018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B805D5A-423D-456B-93B2-BFB0D2BA20C6}" type="slidenum">
              <a:rPr lang="en-US" smtClean="0"/>
              <a:t>‹#›</a:t>
            </a:fld>
            <a:endParaRPr lang="en-US"/>
          </a:p>
        </p:txBody>
      </p:sp>
    </p:spTree>
    <p:extLst>
      <p:ext uri="{BB962C8B-B14F-4D97-AF65-F5344CB8AC3E}">
        <p14:creationId xmlns:p14="http://schemas.microsoft.com/office/powerpoint/2010/main" val="24347812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783DCF27-12DD-4F73-8073-27139894902D}" type="datetimeFigureOut">
              <a:rPr lang="en-US" smtClean="0"/>
              <a:t>11/1/2018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B805D5A-423D-456B-93B2-BFB0D2BA20C6}" type="slidenum">
              <a:rPr lang="en-US" smtClean="0"/>
              <a:t>‹#›</a:t>
            </a:fld>
            <a:endParaRPr lang="en-US"/>
          </a:p>
        </p:txBody>
      </p:sp>
    </p:spTree>
    <p:extLst>
      <p:ext uri="{BB962C8B-B14F-4D97-AF65-F5344CB8AC3E}">
        <p14:creationId xmlns:p14="http://schemas.microsoft.com/office/powerpoint/2010/main" val="32048134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83DCF27-12DD-4F73-8073-27139894902D}" type="datetimeFigureOut">
              <a:rPr lang="en-US" smtClean="0"/>
              <a:t>11/1/2018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B805D5A-423D-456B-93B2-BFB0D2BA20C6}" type="slidenum">
              <a:rPr lang="en-US" smtClean="0"/>
              <a:t>‹#›</a:t>
            </a:fld>
            <a:endParaRPr lang="en-US"/>
          </a:p>
        </p:txBody>
      </p:sp>
    </p:spTree>
    <p:extLst>
      <p:ext uri="{BB962C8B-B14F-4D97-AF65-F5344CB8AC3E}">
        <p14:creationId xmlns:p14="http://schemas.microsoft.com/office/powerpoint/2010/main" val="18822071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83DCF27-12DD-4F73-8073-27139894902D}" type="datetimeFigureOut">
              <a:rPr lang="en-US" smtClean="0"/>
              <a:t>11/1/2018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805D5A-423D-456B-93B2-BFB0D2BA20C6}" type="slidenum">
              <a:rPr lang="en-US" smtClean="0"/>
              <a:t>‹#›</a:t>
            </a:fld>
            <a:endParaRPr lang="en-US"/>
          </a:p>
        </p:txBody>
      </p:sp>
    </p:spTree>
    <p:extLst>
      <p:ext uri="{BB962C8B-B14F-4D97-AF65-F5344CB8AC3E}">
        <p14:creationId xmlns:p14="http://schemas.microsoft.com/office/powerpoint/2010/main" val="28266233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83DCF27-12DD-4F73-8073-27139894902D}" type="datetimeFigureOut">
              <a:rPr lang="en-US" smtClean="0"/>
              <a:t>11/1/2018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805D5A-423D-456B-93B2-BFB0D2BA20C6}" type="slidenum">
              <a:rPr lang="en-US" smtClean="0"/>
              <a:t>‹#›</a:t>
            </a:fld>
            <a:endParaRPr lang="en-US"/>
          </a:p>
        </p:txBody>
      </p:sp>
    </p:spTree>
    <p:extLst>
      <p:ext uri="{BB962C8B-B14F-4D97-AF65-F5344CB8AC3E}">
        <p14:creationId xmlns:p14="http://schemas.microsoft.com/office/powerpoint/2010/main" val="5458927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83DCF27-12DD-4F73-8073-27139894902D}" type="datetimeFigureOut">
              <a:rPr lang="en-US" smtClean="0"/>
              <a:t>11/1/2018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805D5A-423D-456B-93B2-BFB0D2BA20C6}" type="slidenum">
              <a:rPr lang="en-US" smtClean="0"/>
              <a:t>‹#›</a:t>
            </a:fld>
            <a:endParaRPr lang="en-US"/>
          </a:p>
        </p:txBody>
      </p:sp>
    </p:spTree>
    <p:extLst>
      <p:ext uri="{BB962C8B-B14F-4D97-AF65-F5344CB8AC3E}">
        <p14:creationId xmlns:p14="http://schemas.microsoft.com/office/powerpoint/2010/main" val="375929767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g"/><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extBox 5"/>
          <p:cNvSpPr txBox="1"/>
          <p:nvPr/>
        </p:nvSpPr>
        <p:spPr>
          <a:xfrm>
            <a:off x="5979886" y="5733142"/>
            <a:ext cx="6560457" cy="646331"/>
          </a:xfrm>
          <a:prstGeom prst="rect">
            <a:avLst/>
          </a:prstGeom>
          <a:noFill/>
        </p:spPr>
        <p:txBody>
          <a:bodyPr wrap="square" rtlCol="0">
            <a:spAutoFit/>
          </a:bodyPr>
          <a:lstStyle/>
          <a:p>
            <a:r>
              <a:rPr lang="en-US" sz="3600" dirty="0" smtClean="0">
                <a:ln>
                  <a:solidFill>
                    <a:schemeClr val="tx1"/>
                  </a:solidFill>
                </a:ln>
                <a:solidFill>
                  <a:schemeClr val="bg1"/>
                </a:solidFill>
                <a:latin typeface="Arial Black" panose="020B0A04020102020204" pitchFamily="34" charset="0"/>
              </a:rPr>
              <a:t>ECOSYSTEM ECOLOGY</a:t>
            </a:r>
            <a:endParaRPr lang="en-US" sz="3600" dirty="0">
              <a:ln>
                <a:solidFill>
                  <a:schemeClr val="tx1"/>
                </a:solidFill>
              </a:ln>
              <a:solidFill>
                <a:schemeClr val="bg1"/>
              </a:solidFill>
              <a:latin typeface="Arial Black" panose="020B0A04020102020204" pitchFamily="34" charset="0"/>
            </a:endParaRPr>
          </a:p>
        </p:txBody>
      </p:sp>
    </p:spTree>
    <p:extLst>
      <p:ext uri="{BB962C8B-B14F-4D97-AF65-F5344CB8AC3E}">
        <p14:creationId xmlns:p14="http://schemas.microsoft.com/office/powerpoint/2010/main" val="88770221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969431" y="3018970"/>
            <a:ext cx="5515429" cy="523220"/>
          </a:xfrm>
          <a:prstGeom prst="rect">
            <a:avLst/>
          </a:prstGeom>
          <a:noFill/>
        </p:spPr>
        <p:txBody>
          <a:bodyPr wrap="square" rtlCol="0">
            <a:spAutoFit/>
          </a:bodyPr>
          <a:lstStyle/>
          <a:p>
            <a:r>
              <a:rPr lang="en-US" sz="2800" dirty="0" smtClean="0">
                <a:latin typeface="Arial" panose="020B0604020202020204" pitchFamily="34" charset="0"/>
                <a:cs typeface="Arial" panose="020B0604020202020204" pitchFamily="34" charset="0"/>
              </a:rPr>
              <a:t>What is an ecosystem?</a:t>
            </a:r>
            <a:endParaRPr lang="en-US" sz="2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6303109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67139" y="0"/>
            <a:ext cx="15266504" cy="6858000"/>
          </a:xfrm>
          <a:prstGeom prst="rect">
            <a:avLst/>
          </a:prstGeom>
        </p:spPr>
      </p:pic>
      <p:sp>
        <p:nvSpPr>
          <p:cNvPr id="4" name="TextBox 3"/>
          <p:cNvSpPr txBox="1"/>
          <p:nvPr/>
        </p:nvSpPr>
        <p:spPr>
          <a:xfrm>
            <a:off x="4448404" y="0"/>
            <a:ext cx="5515429" cy="1754326"/>
          </a:xfrm>
          <a:prstGeom prst="rect">
            <a:avLst/>
          </a:prstGeom>
          <a:noFill/>
        </p:spPr>
        <p:txBody>
          <a:bodyPr wrap="square" rtlCol="0">
            <a:spAutoFit/>
          </a:bodyPr>
          <a:lstStyle/>
          <a:p>
            <a:r>
              <a:rPr lang="en-US" sz="3600" dirty="0" smtClean="0">
                <a:ln>
                  <a:solidFill>
                    <a:schemeClr val="tx1"/>
                  </a:solidFill>
                </a:ln>
                <a:solidFill>
                  <a:schemeClr val="bg1"/>
                </a:solidFill>
                <a:latin typeface="Arial Black" panose="020B0A04020102020204" pitchFamily="34" charset="0"/>
                <a:cs typeface="Arial" panose="020B0604020202020204" pitchFamily="34" charset="0"/>
              </a:rPr>
              <a:t>Ecosystem ecology started in lakes . . . How come?</a:t>
            </a:r>
            <a:endParaRPr lang="en-US" sz="3600" dirty="0">
              <a:ln>
                <a:solidFill>
                  <a:schemeClr val="tx1"/>
                </a:solidFill>
              </a:ln>
              <a:solidFill>
                <a:schemeClr val="bg1"/>
              </a:solidFill>
              <a:latin typeface="Arial Black" panose="020B0A04020102020204" pitchFamily="34" charset="0"/>
              <a:cs typeface="Arial" panose="020B0604020202020204" pitchFamily="34" charset="0"/>
            </a:endParaRPr>
          </a:p>
        </p:txBody>
      </p:sp>
    </p:spTree>
    <p:extLst>
      <p:ext uri="{BB962C8B-B14F-4D97-AF65-F5344CB8AC3E}">
        <p14:creationId xmlns:p14="http://schemas.microsoft.com/office/powerpoint/2010/main" val="249993097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564086" y="1134146"/>
            <a:ext cx="5627914" cy="5571635"/>
          </a:xfrm>
          <a:prstGeom prst="rect">
            <a:avLst/>
          </a:prstGeom>
        </p:spPr>
      </p:pic>
      <p:pic>
        <p:nvPicPr>
          <p:cNvPr id="3" name="Picture 2"/>
          <p:cNvPicPr>
            <a:picLocks noChangeAspect="1"/>
          </p:cNvPicPr>
          <p:nvPr/>
        </p:nvPicPr>
        <p:blipFill>
          <a:blip r:embed="rId3"/>
          <a:stretch>
            <a:fillRect/>
          </a:stretch>
        </p:blipFill>
        <p:spPr>
          <a:xfrm>
            <a:off x="398916" y="3779539"/>
            <a:ext cx="1905001" cy="2374901"/>
          </a:xfrm>
          <a:prstGeom prst="rect">
            <a:avLst/>
          </a:prstGeom>
        </p:spPr>
      </p:pic>
      <p:sp>
        <p:nvSpPr>
          <p:cNvPr id="4" name="TextBox 3"/>
          <p:cNvSpPr txBox="1"/>
          <p:nvPr/>
        </p:nvSpPr>
        <p:spPr>
          <a:xfrm>
            <a:off x="398917" y="362856"/>
            <a:ext cx="5515429" cy="523220"/>
          </a:xfrm>
          <a:prstGeom prst="rect">
            <a:avLst/>
          </a:prstGeom>
          <a:noFill/>
        </p:spPr>
        <p:txBody>
          <a:bodyPr wrap="square" rtlCol="0">
            <a:spAutoFit/>
          </a:bodyPr>
          <a:lstStyle/>
          <a:p>
            <a:r>
              <a:rPr lang="en-US" sz="2800" dirty="0" smtClean="0">
                <a:latin typeface="Arial" panose="020B0604020202020204" pitchFamily="34" charset="0"/>
                <a:cs typeface="Arial" panose="020B0604020202020204" pitchFamily="34" charset="0"/>
              </a:rPr>
              <a:t>Lake as microcosm</a:t>
            </a:r>
            <a:endParaRPr lang="en-US" sz="2800" dirty="0">
              <a:latin typeface="Arial" panose="020B0604020202020204" pitchFamily="34" charset="0"/>
              <a:cs typeface="Arial" panose="020B0604020202020204" pitchFamily="34" charset="0"/>
            </a:endParaRPr>
          </a:p>
        </p:txBody>
      </p:sp>
      <p:sp>
        <p:nvSpPr>
          <p:cNvPr id="5" name="TextBox 4"/>
          <p:cNvSpPr txBox="1"/>
          <p:nvPr/>
        </p:nvSpPr>
        <p:spPr>
          <a:xfrm>
            <a:off x="398916" y="1134146"/>
            <a:ext cx="5515429" cy="954107"/>
          </a:xfrm>
          <a:prstGeom prst="rect">
            <a:avLst/>
          </a:prstGeom>
          <a:noFill/>
        </p:spPr>
        <p:txBody>
          <a:bodyPr wrap="square" rtlCol="0">
            <a:spAutoFit/>
          </a:bodyPr>
          <a:lstStyle/>
          <a:p>
            <a:pPr marL="457200" indent="-457200">
              <a:buFontTx/>
              <a:buChar char="-"/>
            </a:pPr>
            <a:r>
              <a:rPr lang="en-US" sz="2800" dirty="0" smtClean="0">
                <a:latin typeface="Arial" panose="020B0604020202020204" pitchFamily="34" charset="0"/>
                <a:cs typeface="Arial" panose="020B0604020202020204" pitchFamily="34" charset="0"/>
              </a:rPr>
              <a:t>Clear boundaries!</a:t>
            </a:r>
          </a:p>
          <a:p>
            <a:pPr marL="457200" indent="-457200">
              <a:buFontTx/>
              <a:buChar char="-"/>
            </a:pPr>
            <a:r>
              <a:rPr lang="en-US" sz="2800" dirty="0" smtClean="0">
                <a:latin typeface="Arial" panose="020B0604020202020204" pitchFamily="34" charset="0"/>
                <a:cs typeface="Arial" panose="020B0604020202020204" pitchFamily="34" charset="0"/>
              </a:rPr>
              <a:t>We can visually see it</a:t>
            </a:r>
            <a:endParaRPr lang="en-US" sz="2800" dirty="0">
              <a:latin typeface="Arial" panose="020B0604020202020204" pitchFamily="34" charset="0"/>
              <a:cs typeface="Arial" panose="020B0604020202020204" pitchFamily="34" charset="0"/>
            </a:endParaRPr>
          </a:p>
        </p:txBody>
      </p:sp>
      <p:sp>
        <p:nvSpPr>
          <p:cNvPr id="6" name="TextBox 5"/>
          <p:cNvSpPr txBox="1"/>
          <p:nvPr/>
        </p:nvSpPr>
        <p:spPr>
          <a:xfrm>
            <a:off x="202974" y="6220296"/>
            <a:ext cx="5515429" cy="523220"/>
          </a:xfrm>
          <a:prstGeom prst="rect">
            <a:avLst/>
          </a:prstGeom>
          <a:noFill/>
        </p:spPr>
        <p:txBody>
          <a:bodyPr wrap="square" rtlCol="0">
            <a:spAutoFit/>
          </a:bodyPr>
          <a:lstStyle/>
          <a:p>
            <a:r>
              <a:rPr lang="en-US" sz="2800" dirty="0" smtClean="0">
                <a:latin typeface="Arial" panose="020B0604020202020204" pitchFamily="34" charset="0"/>
                <a:cs typeface="Arial" panose="020B0604020202020204" pitchFamily="34" charset="0"/>
              </a:rPr>
              <a:t>G. Evelyn Hutchinson</a:t>
            </a:r>
            <a:endParaRPr lang="en-US" sz="2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3624703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7528092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8338458" y="1367092"/>
            <a:ext cx="3328620" cy="3270223"/>
          </a:xfrm>
          <a:prstGeom prst="rect">
            <a:avLst/>
          </a:prstGeom>
        </p:spPr>
      </p:pic>
      <p:pic>
        <p:nvPicPr>
          <p:cNvPr id="3" name="Picture 2"/>
          <p:cNvPicPr>
            <a:picLocks noChangeAspect="1"/>
          </p:cNvPicPr>
          <p:nvPr/>
        </p:nvPicPr>
        <p:blipFill>
          <a:blip r:embed="rId4"/>
          <a:stretch>
            <a:fillRect/>
          </a:stretch>
        </p:blipFill>
        <p:spPr>
          <a:xfrm>
            <a:off x="4835395" y="1088660"/>
            <a:ext cx="2780708" cy="3827086"/>
          </a:xfrm>
          <a:prstGeom prst="rect">
            <a:avLst/>
          </a:prstGeom>
        </p:spPr>
      </p:pic>
      <p:sp>
        <p:nvSpPr>
          <p:cNvPr id="4" name="TextBox 3"/>
          <p:cNvSpPr txBox="1"/>
          <p:nvPr/>
        </p:nvSpPr>
        <p:spPr>
          <a:xfrm>
            <a:off x="4835395" y="1182426"/>
            <a:ext cx="1796646" cy="369332"/>
          </a:xfrm>
          <a:prstGeom prst="rect">
            <a:avLst/>
          </a:prstGeom>
          <a:noFill/>
        </p:spPr>
        <p:txBody>
          <a:bodyPr wrap="none" rtlCol="0">
            <a:spAutoFit/>
          </a:bodyPr>
          <a:lstStyle/>
          <a:p>
            <a:r>
              <a:rPr lang="en-US" dirty="0" smtClean="0"/>
              <a:t>Atkins et al. 2015</a:t>
            </a:r>
            <a:endParaRPr lang="en-US" dirty="0"/>
          </a:p>
        </p:txBody>
      </p:sp>
      <p:sp>
        <p:nvSpPr>
          <p:cNvPr id="5" name="TextBox 4"/>
          <p:cNvSpPr txBox="1"/>
          <p:nvPr/>
        </p:nvSpPr>
        <p:spPr>
          <a:xfrm>
            <a:off x="4858388" y="257268"/>
            <a:ext cx="5515429" cy="646331"/>
          </a:xfrm>
          <a:prstGeom prst="rect">
            <a:avLst/>
          </a:prstGeom>
          <a:noFill/>
        </p:spPr>
        <p:txBody>
          <a:bodyPr wrap="square" rtlCol="0">
            <a:spAutoFit/>
          </a:bodyPr>
          <a:lstStyle/>
          <a:p>
            <a:r>
              <a:rPr lang="en-US" sz="3600" dirty="0" smtClean="0">
                <a:ln>
                  <a:solidFill>
                    <a:schemeClr val="tx1"/>
                  </a:solidFill>
                </a:ln>
                <a:solidFill>
                  <a:schemeClr val="bg1"/>
                </a:solidFill>
                <a:latin typeface="Arial Black" panose="020B0A04020102020204" pitchFamily="34" charset="0"/>
                <a:cs typeface="Arial" panose="020B0604020202020204" pitchFamily="34" charset="0"/>
              </a:rPr>
              <a:t>Scale?</a:t>
            </a:r>
            <a:endParaRPr lang="en-US" sz="3600" dirty="0">
              <a:ln>
                <a:solidFill>
                  <a:schemeClr val="tx1"/>
                </a:solidFill>
              </a:ln>
              <a:solidFill>
                <a:schemeClr val="bg1"/>
              </a:solidFill>
              <a:latin typeface="Arial Black" panose="020B0A04020102020204" pitchFamily="34" charset="0"/>
              <a:cs typeface="Arial" panose="020B0604020202020204" pitchFamily="34" charset="0"/>
            </a:endParaRPr>
          </a:p>
        </p:txBody>
      </p:sp>
      <p:sp>
        <p:nvSpPr>
          <p:cNvPr id="6" name="TextBox 5"/>
          <p:cNvSpPr txBox="1"/>
          <p:nvPr/>
        </p:nvSpPr>
        <p:spPr>
          <a:xfrm>
            <a:off x="4835395" y="5025557"/>
            <a:ext cx="5515429" cy="646331"/>
          </a:xfrm>
          <a:prstGeom prst="rect">
            <a:avLst/>
          </a:prstGeom>
          <a:noFill/>
        </p:spPr>
        <p:txBody>
          <a:bodyPr wrap="square" rtlCol="0">
            <a:spAutoFit/>
          </a:bodyPr>
          <a:lstStyle/>
          <a:p>
            <a:r>
              <a:rPr lang="en-US" sz="3600" dirty="0" smtClean="0">
                <a:ln>
                  <a:solidFill>
                    <a:schemeClr val="tx1"/>
                  </a:solidFill>
                </a:ln>
                <a:solidFill>
                  <a:schemeClr val="bg1"/>
                </a:solidFill>
                <a:latin typeface="Arial Black" panose="020B0A04020102020204" pitchFamily="34" charset="0"/>
                <a:cs typeface="Arial" panose="020B0604020202020204" pitchFamily="34" charset="0"/>
              </a:rPr>
              <a:t>Watershed</a:t>
            </a:r>
            <a:endParaRPr lang="en-US" sz="3600" dirty="0">
              <a:ln>
                <a:solidFill>
                  <a:schemeClr val="tx1"/>
                </a:solidFill>
              </a:ln>
              <a:solidFill>
                <a:schemeClr val="bg1"/>
              </a:solidFill>
              <a:latin typeface="Arial Black" panose="020B0A04020102020204" pitchFamily="34" charset="0"/>
              <a:cs typeface="Arial" panose="020B0604020202020204" pitchFamily="34" charset="0"/>
            </a:endParaRPr>
          </a:p>
        </p:txBody>
      </p:sp>
      <p:sp>
        <p:nvSpPr>
          <p:cNvPr id="7" name="TextBox 6"/>
          <p:cNvSpPr txBox="1"/>
          <p:nvPr/>
        </p:nvSpPr>
        <p:spPr>
          <a:xfrm>
            <a:off x="8338458" y="5025557"/>
            <a:ext cx="5515429" cy="646331"/>
          </a:xfrm>
          <a:prstGeom prst="rect">
            <a:avLst/>
          </a:prstGeom>
          <a:noFill/>
        </p:spPr>
        <p:txBody>
          <a:bodyPr wrap="square" rtlCol="0">
            <a:spAutoFit/>
          </a:bodyPr>
          <a:lstStyle/>
          <a:p>
            <a:r>
              <a:rPr lang="en-US" sz="3600" dirty="0" err="1" smtClean="0">
                <a:ln>
                  <a:solidFill>
                    <a:schemeClr val="tx1"/>
                  </a:solidFill>
                </a:ln>
                <a:solidFill>
                  <a:schemeClr val="bg1"/>
                </a:solidFill>
                <a:latin typeface="Arial Black" panose="020B0A04020102020204" pitchFamily="34" charset="0"/>
                <a:cs typeface="Arial" panose="020B0604020202020204" pitchFamily="34" charset="0"/>
              </a:rPr>
              <a:t>Macrosystem</a:t>
            </a:r>
            <a:endParaRPr lang="en-US" sz="3600" dirty="0">
              <a:ln>
                <a:solidFill>
                  <a:schemeClr val="tx1"/>
                </a:solidFill>
              </a:ln>
              <a:solidFill>
                <a:schemeClr val="bg1"/>
              </a:solidFill>
              <a:latin typeface="Arial Black" panose="020B0A04020102020204" pitchFamily="34" charset="0"/>
              <a:cs typeface="Arial" panose="020B0604020202020204" pitchFamily="34" charset="0"/>
            </a:endParaRPr>
          </a:p>
        </p:txBody>
      </p:sp>
      <p:pic>
        <p:nvPicPr>
          <p:cNvPr id="9" name="Picture 8"/>
          <p:cNvPicPr>
            <a:picLocks noChangeAspect="1"/>
          </p:cNvPicPr>
          <p:nvPr/>
        </p:nvPicPr>
        <p:blipFill>
          <a:blip r:embed="rId5"/>
          <a:stretch>
            <a:fillRect/>
          </a:stretch>
        </p:blipFill>
        <p:spPr>
          <a:xfrm>
            <a:off x="431462" y="951373"/>
            <a:ext cx="3076245" cy="4101660"/>
          </a:xfrm>
          <a:prstGeom prst="rect">
            <a:avLst/>
          </a:prstGeom>
        </p:spPr>
      </p:pic>
      <p:sp>
        <p:nvSpPr>
          <p:cNvPr id="10" name="TextBox 9"/>
          <p:cNvSpPr txBox="1"/>
          <p:nvPr/>
        </p:nvSpPr>
        <p:spPr>
          <a:xfrm>
            <a:off x="710320" y="5025557"/>
            <a:ext cx="5515429" cy="646331"/>
          </a:xfrm>
          <a:prstGeom prst="rect">
            <a:avLst/>
          </a:prstGeom>
          <a:noFill/>
        </p:spPr>
        <p:txBody>
          <a:bodyPr wrap="square" rtlCol="0">
            <a:spAutoFit/>
          </a:bodyPr>
          <a:lstStyle/>
          <a:p>
            <a:r>
              <a:rPr lang="en-US" sz="3600" dirty="0" err="1" smtClean="0">
                <a:ln>
                  <a:solidFill>
                    <a:schemeClr val="tx1"/>
                  </a:solidFill>
                </a:ln>
                <a:solidFill>
                  <a:schemeClr val="bg1"/>
                </a:solidFill>
                <a:latin typeface="Arial Black" panose="020B0A04020102020204" pitchFamily="34" charset="0"/>
                <a:cs typeface="Arial" panose="020B0604020202020204" pitchFamily="34" charset="0"/>
              </a:rPr>
              <a:t>Mesocosm</a:t>
            </a:r>
            <a:endParaRPr lang="en-US" sz="3600" dirty="0">
              <a:ln>
                <a:solidFill>
                  <a:schemeClr val="tx1"/>
                </a:solidFill>
              </a:ln>
              <a:solidFill>
                <a:schemeClr val="bg1"/>
              </a:solidFill>
              <a:latin typeface="Arial Black" panose="020B0A04020102020204" pitchFamily="34" charset="0"/>
              <a:cs typeface="Arial" panose="020B0604020202020204" pitchFamily="34" charset="0"/>
            </a:endParaRPr>
          </a:p>
        </p:txBody>
      </p:sp>
    </p:spTree>
    <p:extLst>
      <p:ext uri="{BB962C8B-B14F-4D97-AF65-F5344CB8AC3E}">
        <p14:creationId xmlns:p14="http://schemas.microsoft.com/office/powerpoint/2010/main" val="127489470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2816679" y="-1140278"/>
            <a:ext cx="6841672" cy="9122229"/>
          </a:xfrm>
          <a:prstGeom prst="rect">
            <a:avLst/>
          </a:prstGeom>
        </p:spPr>
      </p:pic>
    </p:spTree>
    <p:extLst>
      <p:ext uri="{BB962C8B-B14F-4D97-AF65-F5344CB8AC3E}">
        <p14:creationId xmlns:p14="http://schemas.microsoft.com/office/powerpoint/2010/main" val="244901891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030186" y="0"/>
            <a:ext cx="8572500" cy="6667500"/>
          </a:xfrm>
          <a:prstGeom prst="rect">
            <a:avLst/>
          </a:prstGeom>
        </p:spPr>
      </p:pic>
    </p:spTree>
    <p:extLst>
      <p:ext uri="{BB962C8B-B14F-4D97-AF65-F5344CB8AC3E}">
        <p14:creationId xmlns:p14="http://schemas.microsoft.com/office/powerpoint/2010/main" val="186369304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876800" y="3258456"/>
            <a:ext cx="5515429" cy="523220"/>
          </a:xfrm>
          <a:prstGeom prst="rect">
            <a:avLst/>
          </a:prstGeom>
          <a:noFill/>
        </p:spPr>
        <p:txBody>
          <a:bodyPr wrap="square" rtlCol="0">
            <a:spAutoFit/>
          </a:bodyPr>
          <a:lstStyle/>
          <a:p>
            <a:r>
              <a:rPr lang="en-US" sz="2800" dirty="0" smtClean="0">
                <a:latin typeface="Arial" panose="020B0604020202020204" pitchFamily="34" charset="0"/>
                <a:cs typeface="Arial" panose="020B0604020202020204" pitchFamily="34" charset="0"/>
              </a:rPr>
              <a:t>What is ecology?</a:t>
            </a:r>
            <a:endParaRPr lang="en-US" sz="2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1534388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91886" y="755448"/>
            <a:ext cx="6270171" cy="5693866"/>
          </a:xfrm>
          <a:prstGeom prst="rect">
            <a:avLst/>
          </a:prstGeom>
          <a:noFill/>
        </p:spPr>
        <p:txBody>
          <a:bodyPr wrap="square" rtlCol="0">
            <a:spAutoFit/>
          </a:bodyPr>
          <a:lstStyle/>
          <a:p>
            <a:pPr marL="457200" indent="-457200">
              <a:buFontTx/>
              <a:buChar char="-"/>
            </a:pPr>
            <a:r>
              <a:rPr lang="en-US" sz="2800" dirty="0" smtClean="0">
                <a:latin typeface="Arial" panose="020B0604020202020204" pitchFamily="34" charset="0"/>
                <a:cs typeface="Arial" panose="020B0604020202020204" pitchFamily="34" charset="0"/>
              </a:rPr>
              <a:t>From the Greek “</a:t>
            </a:r>
            <a:r>
              <a:rPr lang="en-US" sz="2800" dirty="0" err="1" smtClean="0">
                <a:latin typeface="Arial" panose="020B0604020202020204" pitchFamily="34" charset="0"/>
                <a:cs typeface="Arial" panose="020B0604020202020204" pitchFamily="34" charset="0"/>
              </a:rPr>
              <a:t>oikos</a:t>
            </a:r>
            <a:r>
              <a:rPr lang="en-US" sz="2800" dirty="0" smtClean="0">
                <a:latin typeface="Arial" panose="020B0604020202020204" pitchFamily="34" charset="0"/>
                <a:cs typeface="Arial" panose="020B0604020202020204" pitchFamily="34" charset="0"/>
              </a:rPr>
              <a:t>” for house . . . Literally . . . The study of one’s house</a:t>
            </a:r>
          </a:p>
          <a:p>
            <a:pPr marL="457200" indent="-457200">
              <a:buFontTx/>
              <a:buChar char="-"/>
            </a:pPr>
            <a:endParaRPr lang="en-US" sz="2800" dirty="0">
              <a:latin typeface="Arial" panose="020B0604020202020204" pitchFamily="34" charset="0"/>
              <a:cs typeface="Arial" panose="020B0604020202020204" pitchFamily="34" charset="0"/>
            </a:endParaRPr>
          </a:p>
          <a:p>
            <a:pPr marL="457200" indent="-457200">
              <a:buFontTx/>
              <a:buChar char="-"/>
            </a:pPr>
            <a:r>
              <a:rPr lang="en-US" sz="2800" dirty="0" smtClean="0">
                <a:latin typeface="Arial" panose="020B0604020202020204" pitchFamily="34" charset="0"/>
                <a:cs typeface="Arial" panose="020B0604020202020204" pitchFamily="34" charset="0"/>
              </a:rPr>
              <a:t>Ancient Greek philosophers such as Hippocrates and Aristotle were among the first to record observations on natural history, but viewed life in terms of essentialism, where species were conceptualized as static unchanging things while varieties were seen as aberrations of an idealized type.</a:t>
            </a:r>
            <a:endParaRPr lang="en-US" sz="2800" dirty="0">
              <a:latin typeface="Arial" panose="020B0604020202020204" pitchFamily="34" charset="0"/>
              <a:cs typeface="Arial" panose="020B0604020202020204" pitchFamily="34" charset="0"/>
            </a:endParaRPr>
          </a:p>
        </p:txBody>
      </p:sp>
      <p:sp>
        <p:nvSpPr>
          <p:cNvPr id="3" name="TextBox 2"/>
          <p:cNvSpPr txBox="1"/>
          <p:nvPr/>
        </p:nvSpPr>
        <p:spPr>
          <a:xfrm>
            <a:off x="391886" y="232228"/>
            <a:ext cx="5515429" cy="523220"/>
          </a:xfrm>
          <a:prstGeom prst="rect">
            <a:avLst/>
          </a:prstGeom>
          <a:noFill/>
        </p:spPr>
        <p:txBody>
          <a:bodyPr wrap="square" rtlCol="0">
            <a:spAutoFit/>
          </a:bodyPr>
          <a:lstStyle/>
          <a:p>
            <a:r>
              <a:rPr lang="en-US" sz="2800" dirty="0" smtClean="0">
                <a:latin typeface="Arial" panose="020B0604020202020204" pitchFamily="34" charset="0"/>
                <a:cs typeface="Arial" panose="020B0604020202020204" pitchFamily="34" charset="0"/>
              </a:rPr>
              <a:t>Ecology</a:t>
            </a:r>
            <a:endParaRPr lang="en-US" sz="2800" dirty="0">
              <a:latin typeface="Arial" panose="020B0604020202020204" pitchFamily="34" charset="0"/>
              <a:cs typeface="Arial" panose="020B0604020202020204" pitchFamily="34" charset="0"/>
            </a:endParaRPr>
          </a:p>
        </p:txBody>
      </p:sp>
      <p:pic>
        <p:nvPicPr>
          <p:cNvPr id="2052" name="Picture 4" descr="Image result for aristot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29575" y="1579604"/>
            <a:ext cx="4854664" cy="40455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439253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514680"/>
            <a:ext cx="6096000" cy="1938992"/>
          </a:xfrm>
          <a:prstGeom prst="rect">
            <a:avLst/>
          </a:prstGeom>
        </p:spPr>
        <p:txBody>
          <a:bodyPr>
            <a:spAutoFit/>
          </a:bodyPr>
          <a:lstStyle/>
          <a:p>
            <a:r>
              <a:rPr lang="en-US" sz="2000" dirty="0" smtClean="0">
                <a:latin typeface="Arial" panose="020B0604020202020204" pitchFamily="34" charset="0"/>
                <a:cs typeface="Arial" panose="020B0604020202020204" pitchFamily="34" charset="0"/>
              </a:rPr>
              <a:t>According to Diogenes </a:t>
            </a:r>
            <a:r>
              <a:rPr lang="en-US" sz="2000" dirty="0" err="1" smtClean="0">
                <a:latin typeface="Arial" panose="020B0604020202020204" pitchFamily="34" charset="0"/>
                <a:cs typeface="Arial" panose="020B0604020202020204" pitchFamily="34" charset="0"/>
              </a:rPr>
              <a:t>Laërtius</a:t>
            </a:r>
            <a:r>
              <a:rPr lang="en-US" sz="2000" dirty="0" smtClean="0">
                <a:latin typeface="Arial" panose="020B0604020202020204" pitchFamily="34" charset="0"/>
                <a:cs typeface="Arial" panose="020B0604020202020204" pitchFamily="34" charset="0"/>
              </a:rPr>
              <a:t>’ third-century Lives and Opinions of the Eminent Philosophers, Plato was applauded for his definition of man as a featherless biped, so Diogenes the Cynic “plucked the feathers from a cock, brought it to Plato’s school, and said, ‘Here is Plato’s man.’”</a:t>
            </a:r>
            <a:endParaRPr lang="en-US" sz="2000" dirty="0">
              <a:latin typeface="Arial" panose="020B0604020202020204" pitchFamily="34" charset="0"/>
              <a:cs typeface="Arial" panose="020B0604020202020204" pitchFamily="34" charset="0"/>
            </a:endParaRPr>
          </a:p>
        </p:txBody>
      </p:sp>
      <p:pic>
        <p:nvPicPr>
          <p:cNvPr id="3" name="Picture 2"/>
          <p:cNvPicPr>
            <a:picLocks noChangeAspect="1"/>
          </p:cNvPicPr>
          <p:nvPr/>
        </p:nvPicPr>
        <p:blipFill>
          <a:blip r:embed="rId2"/>
          <a:stretch>
            <a:fillRect/>
          </a:stretch>
        </p:blipFill>
        <p:spPr>
          <a:xfrm>
            <a:off x="6096000" y="1514680"/>
            <a:ext cx="5126206" cy="3380324"/>
          </a:xfrm>
          <a:prstGeom prst="rect">
            <a:avLst/>
          </a:prstGeom>
        </p:spPr>
      </p:pic>
      <p:sp>
        <p:nvSpPr>
          <p:cNvPr id="4" name="TextBox 3"/>
          <p:cNvSpPr txBox="1"/>
          <p:nvPr/>
        </p:nvSpPr>
        <p:spPr>
          <a:xfrm>
            <a:off x="391886" y="232228"/>
            <a:ext cx="5515429" cy="523220"/>
          </a:xfrm>
          <a:prstGeom prst="rect">
            <a:avLst/>
          </a:prstGeom>
          <a:noFill/>
        </p:spPr>
        <p:txBody>
          <a:bodyPr wrap="square" rtlCol="0">
            <a:spAutoFit/>
          </a:bodyPr>
          <a:lstStyle/>
          <a:p>
            <a:r>
              <a:rPr lang="en-US" sz="2800" dirty="0" smtClean="0">
                <a:latin typeface="Arial" panose="020B0604020202020204" pitchFamily="34" charset="0"/>
                <a:cs typeface="Arial" panose="020B0604020202020204" pitchFamily="34" charset="0"/>
              </a:rPr>
              <a:t>Plato’s “man”</a:t>
            </a:r>
            <a:endParaRPr lang="en-US" sz="2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3120734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277237" y="2496912"/>
            <a:ext cx="5453479" cy="3639910"/>
          </a:xfrm>
          <a:prstGeom prst="rect">
            <a:avLst/>
          </a:prstGeom>
        </p:spPr>
      </p:pic>
      <p:pic>
        <p:nvPicPr>
          <p:cNvPr id="3" name="Picture 2"/>
          <p:cNvPicPr>
            <a:picLocks noChangeAspect="1"/>
          </p:cNvPicPr>
          <p:nvPr/>
        </p:nvPicPr>
        <p:blipFill>
          <a:blip r:embed="rId3"/>
          <a:stretch>
            <a:fillRect/>
          </a:stretch>
        </p:blipFill>
        <p:spPr>
          <a:xfrm>
            <a:off x="253093" y="459922"/>
            <a:ext cx="4762500" cy="5676900"/>
          </a:xfrm>
          <a:prstGeom prst="rect">
            <a:avLst/>
          </a:prstGeom>
        </p:spPr>
      </p:pic>
      <p:sp>
        <p:nvSpPr>
          <p:cNvPr id="4" name="TextBox 3"/>
          <p:cNvSpPr txBox="1"/>
          <p:nvPr/>
        </p:nvSpPr>
        <p:spPr>
          <a:xfrm>
            <a:off x="5334001" y="459922"/>
            <a:ext cx="5515429" cy="954107"/>
          </a:xfrm>
          <a:prstGeom prst="rect">
            <a:avLst/>
          </a:prstGeom>
          <a:noFill/>
        </p:spPr>
        <p:txBody>
          <a:bodyPr wrap="square" rtlCol="0">
            <a:spAutoFit/>
          </a:bodyPr>
          <a:lstStyle/>
          <a:p>
            <a:r>
              <a:rPr lang="en-US" sz="2800" dirty="0" smtClean="0">
                <a:latin typeface="Arial" panose="020B0604020202020204" pitchFamily="34" charset="0"/>
                <a:cs typeface="Arial" panose="020B0604020202020204" pitchFamily="34" charset="0"/>
              </a:rPr>
              <a:t>Herodotus, the crocs, and the birds</a:t>
            </a:r>
            <a:endParaRPr lang="en-US" sz="2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2092931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0" y="0"/>
            <a:ext cx="6799717" cy="6858000"/>
          </a:xfrm>
          <a:prstGeom prst="rect">
            <a:avLst/>
          </a:prstGeom>
        </p:spPr>
      </p:pic>
      <p:pic>
        <p:nvPicPr>
          <p:cNvPr id="4" name="Picture 3"/>
          <p:cNvPicPr>
            <a:picLocks noChangeAspect="1"/>
          </p:cNvPicPr>
          <p:nvPr/>
        </p:nvPicPr>
        <p:blipFill>
          <a:blip r:embed="rId3"/>
          <a:stretch>
            <a:fillRect/>
          </a:stretch>
        </p:blipFill>
        <p:spPr>
          <a:xfrm>
            <a:off x="8357506" y="2225447"/>
            <a:ext cx="3551465" cy="4374759"/>
          </a:xfrm>
          <a:prstGeom prst="rect">
            <a:avLst/>
          </a:prstGeom>
        </p:spPr>
      </p:pic>
      <p:sp>
        <p:nvSpPr>
          <p:cNvPr id="6" name="TextBox 5"/>
          <p:cNvSpPr txBox="1"/>
          <p:nvPr/>
        </p:nvSpPr>
        <p:spPr>
          <a:xfrm>
            <a:off x="6995660" y="275770"/>
            <a:ext cx="5515429" cy="523220"/>
          </a:xfrm>
          <a:prstGeom prst="rect">
            <a:avLst/>
          </a:prstGeom>
          <a:noFill/>
        </p:spPr>
        <p:txBody>
          <a:bodyPr wrap="square" rtlCol="0">
            <a:spAutoFit/>
          </a:bodyPr>
          <a:lstStyle/>
          <a:p>
            <a:r>
              <a:rPr lang="en-US" sz="2800" dirty="0" smtClean="0">
                <a:latin typeface="Arial" panose="020B0604020202020204" pitchFamily="34" charset="0"/>
                <a:cs typeface="Arial" panose="020B0604020202020204" pitchFamily="34" charset="0"/>
              </a:rPr>
              <a:t>Alexander von Humboldt</a:t>
            </a:r>
            <a:endParaRPr lang="en-US" sz="2800" dirty="0">
              <a:latin typeface="Arial" panose="020B0604020202020204" pitchFamily="34" charset="0"/>
              <a:cs typeface="Arial" panose="020B0604020202020204" pitchFamily="34" charset="0"/>
            </a:endParaRPr>
          </a:p>
        </p:txBody>
      </p:sp>
      <p:sp>
        <p:nvSpPr>
          <p:cNvPr id="7" name="Rectangle 6"/>
          <p:cNvSpPr/>
          <p:nvPr/>
        </p:nvSpPr>
        <p:spPr>
          <a:xfrm>
            <a:off x="6988403" y="804332"/>
            <a:ext cx="5203597" cy="707886"/>
          </a:xfrm>
          <a:prstGeom prst="rect">
            <a:avLst/>
          </a:prstGeom>
        </p:spPr>
        <p:txBody>
          <a:bodyPr wrap="square">
            <a:spAutoFit/>
          </a:bodyPr>
          <a:lstStyle/>
          <a:p>
            <a:r>
              <a:rPr lang="en-US" sz="2000" dirty="0" smtClean="0">
                <a:latin typeface="Arial" panose="020B0604020202020204" pitchFamily="34" charset="0"/>
                <a:cs typeface="Arial" panose="020B0604020202020204" pitchFamily="34" charset="0"/>
              </a:rPr>
              <a:t>Origins of biogeography? Maybe? Pretty pictures though.</a:t>
            </a:r>
            <a:endParaRPr lang="en-US"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2767898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87830" y="1318737"/>
            <a:ext cx="3243943" cy="4093428"/>
          </a:xfrm>
          <a:prstGeom prst="rect">
            <a:avLst/>
          </a:prstGeom>
          <a:ln>
            <a:solidFill>
              <a:schemeClr val="tx1"/>
            </a:solidFill>
          </a:ln>
        </p:spPr>
        <p:txBody>
          <a:bodyPr wrap="square">
            <a:spAutoFit/>
          </a:bodyPr>
          <a:lstStyle/>
          <a:p>
            <a:r>
              <a:rPr lang="en-US" sz="2000" dirty="0" smtClean="0">
                <a:latin typeface="Arial" panose="020B0604020202020204" pitchFamily="34" charset="0"/>
                <a:cs typeface="Arial" panose="020B0604020202020204" pitchFamily="34" charset="0"/>
              </a:rPr>
              <a:t>Natural history</a:t>
            </a:r>
            <a:br>
              <a:rPr lang="en-US" sz="2000" dirty="0" smtClean="0">
                <a:latin typeface="Arial" panose="020B0604020202020204" pitchFamily="34" charset="0"/>
                <a:cs typeface="Arial" panose="020B0604020202020204" pitchFamily="34" charset="0"/>
              </a:rPr>
            </a:br>
            <a:r>
              <a:rPr lang="en-US" sz="2000" dirty="0" smtClean="0">
                <a:latin typeface="Arial" panose="020B0604020202020204" pitchFamily="34" charset="0"/>
                <a:cs typeface="Arial" panose="020B0604020202020204" pitchFamily="34" charset="0"/>
              </a:rPr>
              <a:t/>
            </a:r>
            <a:br>
              <a:rPr lang="en-US" sz="2000" dirty="0" smtClean="0">
                <a:latin typeface="Arial" panose="020B0604020202020204" pitchFamily="34" charset="0"/>
                <a:cs typeface="Arial" panose="020B0604020202020204" pitchFamily="34" charset="0"/>
              </a:rPr>
            </a:br>
            <a:r>
              <a:rPr lang="en-US" sz="2000" dirty="0" smtClean="0">
                <a:latin typeface="Arial" panose="020B0604020202020204" pitchFamily="34" charset="0"/>
                <a:cs typeface="Arial" panose="020B0604020202020204" pitchFamily="34" charset="0"/>
              </a:rPr>
              <a:t>Geology</a:t>
            </a:r>
          </a:p>
          <a:p>
            <a:endParaRPr lang="en-US" sz="2000" dirty="0">
              <a:latin typeface="Arial" panose="020B0604020202020204" pitchFamily="34" charset="0"/>
              <a:cs typeface="Arial" panose="020B0604020202020204" pitchFamily="34" charset="0"/>
            </a:endParaRPr>
          </a:p>
          <a:p>
            <a:r>
              <a:rPr lang="en-US" sz="2000" dirty="0" smtClean="0">
                <a:latin typeface="Arial" panose="020B0604020202020204" pitchFamily="34" charset="0"/>
                <a:cs typeface="Arial" panose="020B0604020202020204" pitchFamily="34" charset="0"/>
              </a:rPr>
              <a:t>Food webs/chains</a:t>
            </a:r>
          </a:p>
          <a:p>
            <a:endParaRPr lang="en-US" sz="2000" dirty="0">
              <a:latin typeface="Arial" panose="020B0604020202020204" pitchFamily="34" charset="0"/>
              <a:cs typeface="Arial" panose="020B0604020202020204" pitchFamily="34" charset="0"/>
            </a:endParaRPr>
          </a:p>
          <a:p>
            <a:r>
              <a:rPr lang="en-US" sz="2000" dirty="0" smtClean="0">
                <a:latin typeface="Arial" panose="020B0604020202020204" pitchFamily="34" charset="0"/>
                <a:cs typeface="Arial" panose="020B0604020202020204" pitchFamily="34" charset="0"/>
              </a:rPr>
              <a:t>Gradients</a:t>
            </a:r>
          </a:p>
          <a:p>
            <a:endParaRPr lang="en-US" sz="2000" dirty="0">
              <a:latin typeface="Arial" panose="020B0604020202020204" pitchFamily="34" charset="0"/>
              <a:cs typeface="Arial" panose="020B0604020202020204" pitchFamily="34" charset="0"/>
            </a:endParaRPr>
          </a:p>
          <a:p>
            <a:r>
              <a:rPr lang="en-US" sz="2000" dirty="0" smtClean="0">
                <a:latin typeface="Arial" panose="020B0604020202020204" pitchFamily="34" charset="0"/>
                <a:cs typeface="Arial" panose="020B0604020202020204" pitchFamily="34" charset="0"/>
              </a:rPr>
              <a:t>Natural Selection</a:t>
            </a:r>
          </a:p>
          <a:p>
            <a:endParaRPr lang="en-US" sz="2000" dirty="0">
              <a:latin typeface="Arial" panose="020B0604020202020204" pitchFamily="34" charset="0"/>
              <a:cs typeface="Arial" panose="020B0604020202020204" pitchFamily="34" charset="0"/>
            </a:endParaRPr>
          </a:p>
          <a:p>
            <a:r>
              <a:rPr lang="en-US" sz="2000" dirty="0" smtClean="0">
                <a:latin typeface="Arial" panose="020B0604020202020204" pitchFamily="34" charset="0"/>
                <a:cs typeface="Arial" panose="020B0604020202020204" pitchFamily="34" charset="0"/>
              </a:rPr>
              <a:t>Productivity Relationships</a:t>
            </a:r>
          </a:p>
          <a:p>
            <a:endParaRPr lang="en-US" sz="2000" dirty="0">
              <a:latin typeface="Arial" panose="020B0604020202020204" pitchFamily="34" charset="0"/>
              <a:cs typeface="Arial" panose="020B0604020202020204" pitchFamily="34" charset="0"/>
            </a:endParaRPr>
          </a:p>
          <a:p>
            <a:r>
              <a:rPr lang="en-US" sz="2000" dirty="0" smtClean="0">
                <a:latin typeface="Arial" panose="020B0604020202020204" pitchFamily="34" charset="0"/>
                <a:cs typeface="Arial" panose="020B0604020202020204" pitchFamily="34" charset="0"/>
              </a:rPr>
              <a:t>And on and on…</a:t>
            </a:r>
            <a:endParaRPr lang="en-US" sz="2000" dirty="0">
              <a:latin typeface="Arial" panose="020B0604020202020204" pitchFamily="34" charset="0"/>
              <a:cs typeface="Arial" panose="020B0604020202020204" pitchFamily="34" charset="0"/>
            </a:endParaRPr>
          </a:p>
        </p:txBody>
      </p:sp>
      <p:sp>
        <p:nvSpPr>
          <p:cNvPr id="3" name="Right Arrow 2"/>
          <p:cNvSpPr/>
          <p:nvPr/>
        </p:nvSpPr>
        <p:spPr>
          <a:xfrm>
            <a:off x="4245429" y="2764971"/>
            <a:ext cx="2873828" cy="10450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Explosion 2 5"/>
          <p:cNvSpPr/>
          <p:nvPr/>
        </p:nvSpPr>
        <p:spPr>
          <a:xfrm>
            <a:off x="7119257" y="1876802"/>
            <a:ext cx="4767943" cy="2821365"/>
          </a:xfrm>
          <a:prstGeom prst="irregularSeal2">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latin typeface="Arial" panose="020B0604020202020204" pitchFamily="34" charset="0"/>
                <a:cs typeface="Arial" panose="020B0604020202020204" pitchFamily="34" charset="0"/>
              </a:rPr>
              <a:t>Ecology!</a:t>
            </a:r>
            <a:endParaRPr lang="en-US" sz="3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294993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b="7936"/>
          <a:stretch/>
        </p:blipFill>
        <p:spPr>
          <a:xfrm>
            <a:off x="1480304" y="1850571"/>
            <a:ext cx="3115079" cy="3091543"/>
          </a:xfrm>
          <a:prstGeom prst="rect">
            <a:avLst/>
          </a:prstGeom>
        </p:spPr>
      </p:pic>
      <p:pic>
        <p:nvPicPr>
          <p:cNvPr id="3" name="Picture 2"/>
          <p:cNvPicPr>
            <a:picLocks noChangeAspect="1"/>
          </p:cNvPicPr>
          <p:nvPr/>
        </p:nvPicPr>
        <p:blipFill>
          <a:blip r:embed="rId3"/>
          <a:stretch>
            <a:fillRect/>
          </a:stretch>
        </p:blipFill>
        <p:spPr>
          <a:xfrm>
            <a:off x="6075687" y="1851442"/>
            <a:ext cx="4636008" cy="3090672"/>
          </a:xfrm>
          <a:prstGeom prst="rect">
            <a:avLst/>
          </a:prstGeom>
        </p:spPr>
      </p:pic>
      <p:sp>
        <p:nvSpPr>
          <p:cNvPr id="4" name="TextBox 3"/>
          <p:cNvSpPr txBox="1"/>
          <p:nvPr/>
        </p:nvSpPr>
        <p:spPr>
          <a:xfrm>
            <a:off x="6995660" y="275770"/>
            <a:ext cx="5515429" cy="523220"/>
          </a:xfrm>
          <a:prstGeom prst="rect">
            <a:avLst/>
          </a:prstGeom>
          <a:noFill/>
        </p:spPr>
        <p:txBody>
          <a:bodyPr wrap="square" rtlCol="0">
            <a:spAutoFit/>
          </a:bodyPr>
          <a:lstStyle/>
          <a:p>
            <a:r>
              <a:rPr lang="en-US" sz="2800" dirty="0" smtClean="0">
                <a:latin typeface="Arial" panose="020B0604020202020204" pitchFamily="34" charset="0"/>
                <a:cs typeface="Arial" panose="020B0604020202020204" pitchFamily="34" charset="0"/>
              </a:rPr>
              <a:t>What is your unit of measure?</a:t>
            </a:r>
            <a:endParaRPr lang="en-US" sz="2800" dirty="0">
              <a:latin typeface="Arial" panose="020B0604020202020204" pitchFamily="34" charset="0"/>
              <a:cs typeface="Arial" panose="020B0604020202020204" pitchFamily="34" charset="0"/>
            </a:endParaRPr>
          </a:p>
        </p:txBody>
      </p:sp>
      <p:sp>
        <p:nvSpPr>
          <p:cNvPr id="5" name="TextBox 4"/>
          <p:cNvSpPr txBox="1"/>
          <p:nvPr/>
        </p:nvSpPr>
        <p:spPr>
          <a:xfrm>
            <a:off x="2033610" y="5109027"/>
            <a:ext cx="5515429" cy="523220"/>
          </a:xfrm>
          <a:prstGeom prst="rect">
            <a:avLst/>
          </a:prstGeom>
          <a:noFill/>
        </p:spPr>
        <p:txBody>
          <a:bodyPr wrap="square" rtlCol="0">
            <a:spAutoFit/>
          </a:bodyPr>
          <a:lstStyle/>
          <a:p>
            <a:r>
              <a:rPr lang="en-US" sz="2800" dirty="0" smtClean="0">
                <a:latin typeface="Arial" panose="020B0604020202020204" pitchFamily="34" charset="0"/>
                <a:cs typeface="Arial" panose="020B0604020202020204" pitchFamily="34" charset="0"/>
              </a:rPr>
              <a:t>Individuals</a:t>
            </a:r>
            <a:endParaRPr lang="en-US" sz="2800" dirty="0">
              <a:latin typeface="Arial" panose="020B0604020202020204" pitchFamily="34" charset="0"/>
              <a:cs typeface="Arial" panose="020B0604020202020204" pitchFamily="34" charset="0"/>
            </a:endParaRPr>
          </a:p>
        </p:txBody>
      </p:sp>
      <p:sp>
        <p:nvSpPr>
          <p:cNvPr id="6" name="TextBox 5"/>
          <p:cNvSpPr txBox="1"/>
          <p:nvPr/>
        </p:nvSpPr>
        <p:spPr>
          <a:xfrm>
            <a:off x="7353097" y="5109027"/>
            <a:ext cx="5515429" cy="523220"/>
          </a:xfrm>
          <a:prstGeom prst="rect">
            <a:avLst/>
          </a:prstGeom>
          <a:noFill/>
        </p:spPr>
        <p:txBody>
          <a:bodyPr wrap="square" rtlCol="0">
            <a:spAutoFit/>
          </a:bodyPr>
          <a:lstStyle/>
          <a:p>
            <a:r>
              <a:rPr lang="en-US" sz="2800" dirty="0" smtClean="0">
                <a:latin typeface="Arial" panose="020B0604020202020204" pitchFamily="34" charset="0"/>
                <a:cs typeface="Arial" panose="020B0604020202020204" pitchFamily="34" charset="0"/>
              </a:rPr>
              <a:t>Molecules</a:t>
            </a:r>
            <a:endParaRPr lang="en-US" sz="2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8510899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240235" y="1589314"/>
            <a:ext cx="4762500" cy="3810000"/>
          </a:xfrm>
          <a:prstGeom prst="rect">
            <a:avLst/>
          </a:prstGeom>
        </p:spPr>
      </p:pic>
      <p:sp>
        <p:nvSpPr>
          <p:cNvPr id="3" name="TextBox 2"/>
          <p:cNvSpPr txBox="1"/>
          <p:nvPr/>
        </p:nvSpPr>
        <p:spPr>
          <a:xfrm>
            <a:off x="398917" y="362856"/>
            <a:ext cx="5515429" cy="523220"/>
          </a:xfrm>
          <a:prstGeom prst="rect">
            <a:avLst/>
          </a:prstGeom>
          <a:noFill/>
        </p:spPr>
        <p:txBody>
          <a:bodyPr wrap="square" rtlCol="0">
            <a:spAutoFit/>
          </a:bodyPr>
          <a:lstStyle/>
          <a:p>
            <a:r>
              <a:rPr lang="en-US" sz="2800" dirty="0" smtClean="0">
                <a:latin typeface="Arial" panose="020B0604020202020204" pitchFamily="34" charset="0"/>
                <a:cs typeface="Arial" panose="020B0604020202020204" pitchFamily="34" charset="0"/>
              </a:rPr>
              <a:t>Energy flow</a:t>
            </a:r>
            <a:endParaRPr lang="en-US" sz="2800" dirty="0">
              <a:latin typeface="Arial" panose="020B0604020202020204" pitchFamily="34" charset="0"/>
              <a:cs typeface="Arial" panose="020B0604020202020204" pitchFamily="34" charset="0"/>
            </a:endParaRPr>
          </a:p>
        </p:txBody>
      </p:sp>
      <p:sp>
        <p:nvSpPr>
          <p:cNvPr id="4" name="TextBox 3"/>
          <p:cNvSpPr txBox="1"/>
          <p:nvPr/>
        </p:nvSpPr>
        <p:spPr>
          <a:xfrm>
            <a:off x="398916" y="1656660"/>
            <a:ext cx="5515429" cy="3539430"/>
          </a:xfrm>
          <a:prstGeom prst="rect">
            <a:avLst/>
          </a:prstGeom>
          <a:noFill/>
        </p:spPr>
        <p:txBody>
          <a:bodyPr wrap="square" rtlCol="0">
            <a:spAutoFit/>
          </a:bodyPr>
          <a:lstStyle/>
          <a:p>
            <a:pPr marL="457200" indent="-457200">
              <a:buFontTx/>
              <a:buChar char="-"/>
            </a:pPr>
            <a:r>
              <a:rPr lang="en-US" sz="2800" dirty="0" smtClean="0">
                <a:latin typeface="Arial" panose="020B0604020202020204" pitchFamily="34" charset="0"/>
                <a:cs typeface="Arial" panose="020B0604020202020204" pitchFamily="34" charset="0"/>
              </a:rPr>
              <a:t>Common unit of currency</a:t>
            </a:r>
          </a:p>
          <a:p>
            <a:pPr marL="457200" indent="-457200">
              <a:buFontTx/>
              <a:buChar char="-"/>
            </a:pPr>
            <a:r>
              <a:rPr lang="en-US" sz="2800" dirty="0" smtClean="0">
                <a:latin typeface="Arial" panose="020B0604020202020204" pitchFamily="34" charset="0"/>
                <a:cs typeface="Arial" panose="020B0604020202020204" pitchFamily="34" charset="0"/>
              </a:rPr>
              <a:t>The whole ecosystem and all component parts</a:t>
            </a:r>
          </a:p>
          <a:p>
            <a:pPr marL="457200" indent="-457200">
              <a:buFontTx/>
              <a:buChar char="-"/>
            </a:pPr>
            <a:r>
              <a:rPr lang="en-US" sz="2800" dirty="0" smtClean="0">
                <a:latin typeface="Arial" panose="020B0604020202020204" pitchFamily="34" charset="0"/>
                <a:cs typeface="Arial" panose="020B0604020202020204" pitchFamily="34" charset="0"/>
              </a:rPr>
              <a:t>We can do so much with it!</a:t>
            </a:r>
          </a:p>
          <a:p>
            <a:pPr marL="457200" indent="-457200">
              <a:buFontTx/>
              <a:buChar char="-"/>
            </a:pPr>
            <a:endParaRPr lang="en-US" sz="2800" dirty="0">
              <a:latin typeface="Arial" panose="020B0604020202020204" pitchFamily="34" charset="0"/>
              <a:cs typeface="Arial" panose="020B0604020202020204" pitchFamily="34" charset="0"/>
            </a:endParaRPr>
          </a:p>
          <a:p>
            <a:pPr marL="457200" indent="-457200">
              <a:buFontTx/>
              <a:buChar char="-"/>
            </a:pPr>
            <a:endParaRPr lang="en-US" sz="2800" dirty="0" smtClean="0">
              <a:latin typeface="Arial" panose="020B0604020202020204" pitchFamily="34" charset="0"/>
              <a:cs typeface="Arial" panose="020B0604020202020204" pitchFamily="34" charset="0"/>
            </a:endParaRPr>
          </a:p>
          <a:p>
            <a:r>
              <a:rPr lang="en-US" sz="2800" dirty="0" smtClean="0">
                <a:latin typeface="Arial" panose="020B0604020202020204" pitchFamily="34" charset="0"/>
                <a:cs typeface="Arial" panose="020B0604020202020204" pitchFamily="34" charset="0"/>
              </a:rPr>
              <a:t>PRODUCTIVITY! (let’s talk about it)</a:t>
            </a:r>
            <a:endParaRPr lang="en-US" sz="2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60936809"/>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54</TotalTime>
  <Words>235</Words>
  <Application>Microsoft Office PowerPoint</Application>
  <PresentationFormat>Widescreen</PresentationFormat>
  <Paragraphs>44</Paragraphs>
  <Slides>16</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Arial</vt:lpstr>
      <vt:lpstr>Arial Black</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Jeff Atkins</dc:creator>
  <cp:lastModifiedBy>Jeff Atkins</cp:lastModifiedBy>
  <cp:revision>7</cp:revision>
  <dcterms:created xsi:type="dcterms:W3CDTF">2018-11-01T14:52:31Z</dcterms:created>
  <dcterms:modified xsi:type="dcterms:W3CDTF">2018-11-01T15:47:26Z</dcterms:modified>
</cp:coreProperties>
</file>